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7" r:id="rId6"/>
    <p:sldId id="269" r:id="rId7"/>
    <p:sldId id="270" r:id="rId8"/>
    <p:sldId id="272" r:id="rId9"/>
    <p:sldId id="271" r:id="rId10"/>
    <p:sldId id="273" r:id="rId11"/>
    <p:sldId id="266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8000" dirty="0" smtClean="0">
                <a:latin typeface="Britannic Bold" panose="020B0903060703020204" pitchFamily="34" charset="0"/>
              </a:rPr>
              <a:t>Internet e Coisas...</a:t>
            </a:r>
            <a:br>
              <a:rPr lang="pt-BR" sz="8000" dirty="0" smtClean="0">
                <a:latin typeface="Britannic Bold" panose="020B0903060703020204" pitchFamily="34" charset="0"/>
              </a:rPr>
            </a:br>
            <a:r>
              <a:rPr lang="pt-BR" sz="8000" dirty="0" smtClean="0">
                <a:latin typeface="Britannic Bold" panose="020B0903060703020204" pitchFamily="34" charset="0"/>
              </a:rPr>
              <a:t>       IOT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11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86296" y="308758"/>
            <a:ext cx="10153403" cy="6549242"/>
          </a:xfrm>
        </p:spPr>
        <p:txBody>
          <a:bodyPr>
            <a:normAutofit/>
          </a:bodyPr>
          <a:lstStyle/>
          <a:p>
            <a:r>
              <a:rPr lang="pt-BR" dirty="0"/>
              <a:t>Existem diversos modelos da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, com preços que variam entre 5 e 35 dólares. O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possui entradas para vídeo, áudio, USB, cartões SD, ethernet e HDMI. O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possui seu próprio sistema operacional, baseado em Linux e mais recentemente a Microsoft anunciou uma versão do Windows 10 para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, como estratégia de sua plataforma de </a:t>
            </a:r>
            <a:r>
              <a:rPr lang="pt-BR" dirty="0" err="1"/>
              <a:t>IoT</a:t>
            </a:r>
            <a:r>
              <a:rPr lang="pt-BR" dirty="0"/>
              <a:t>. Com o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você pode criar programas de computador, usando linguagens como Python, Java, C, C++, que executem tarefas da mesma forma que seria feito em um computador tradicional. Python aliás, tem se tornado uma das principais linguagens de programação para desenvolvimento no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 smtClean="0"/>
              <a:t>                    </a:t>
            </a:r>
            <a:r>
              <a:rPr lang="pt-BR" b="1" dirty="0" err="1" smtClean="0"/>
              <a:t>Raspberry</a:t>
            </a:r>
            <a:r>
              <a:rPr lang="pt-BR" b="1" dirty="0" smtClean="0"/>
              <a:t> </a:t>
            </a:r>
            <a:r>
              <a:rPr lang="pt-BR" b="1" dirty="0" err="1"/>
              <a:t>Pi</a:t>
            </a:r>
            <a:r>
              <a:rPr lang="pt-BR" b="1" dirty="0"/>
              <a:t> e </a:t>
            </a:r>
            <a:r>
              <a:rPr lang="pt-BR" b="1" dirty="0" err="1"/>
              <a:t>Arduino</a:t>
            </a:r>
            <a:r>
              <a:rPr lang="pt-BR" b="1" dirty="0"/>
              <a:t> são a mesma coisa</a:t>
            </a:r>
            <a:r>
              <a:rPr lang="pt-BR" b="1" dirty="0" smtClean="0"/>
              <a:t>?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dirty="0" smtClean="0"/>
              <a:t> Não. A </a:t>
            </a:r>
            <a:r>
              <a:rPr lang="pt-BR" dirty="0"/>
              <a:t>questão do controle do hardware é uma diferença importante entre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e </a:t>
            </a:r>
            <a:r>
              <a:rPr lang="pt-BR" dirty="0" err="1"/>
              <a:t>Arduino</a:t>
            </a:r>
            <a:r>
              <a:rPr lang="pt-BR" dirty="0"/>
              <a:t>. O </a:t>
            </a:r>
            <a:r>
              <a:rPr lang="pt-BR" dirty="0" err="1"/>
              <a:t>Arduino</a:t>
            </a:r>
            <a:r>
              <a:rPr lang="pt-BR" dirty="0"/>
              <a:t> utiliza um </a:t>
            </a:r>
            <a:r>
              <a:rPr lang="pt-BR" dirty="0" err="1"/>
              <a:t>Microcontrolador</a:t>
            </a:r>
            <a:r>
              <a:rPr lang="pt-BR" dirty="0"/>
              <a:t>, enquanto o </a:t>
            </a:r>
            <a:r>
              <a:rPr lang="pt-BR" dirty="0" err="1"/>
              <a:t>Raspberry</a:t>
            </a:r>
            <a:r>
              <a:rPr lang="pt-BR" dirty="0"/>
              <a:t> utiliza um Microprocessador. Ambos possuem uma CPU que executa as instruções, assim como memória e I/O (Input/Output) pins. </a:t>
            </a:r>
            <a:r>
              <a:rPr lang="pt-BR" dirty="0" err="1"/>
              <a:t>Microcontroladores</a:t>
            </a:r>
            <a:r>
              <a:rPr lang="pt-BR" dirty="0"/>
              <a:t> possuem capacidade de leitura de I/O, permitindo a leitura do hardware diretamente. Os Microprocessadores possuem transistores para cuidar do I/O e se encarregam do processamento. Em uma comparação básica: o </a:t>
            </a:r>
            <a:r>
              <a:rPr lang="pt-BR" dirty="0" err="1"/>
              <a:t>Microcontrolador</a:t>
            </a:r>
            <a:r>
              <a:rPr lang="pt-BR" dirty="0"/>
              <a:t> usa a força e o Microprocessador usa o cérebro.</a:t>
            </a:r>
          </a:p>
        </p:txBody>
      </p:sp>
    </p:spTree>
    <p:extLst>
      <p:ext uri="{BB962C8B-B14F-4D97-AF65-F5344CB8AC3E}">
        <p14:creationId xmlns:p14="http://schemas.microsoft.com/office/powerpoint/2010/main" val="100951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85" y="303082"/>
            <a:ext cx="8061020" cy="61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8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						IOT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88973" y="1647568"/>
            <a:ext cx="9115639" cy="4263654"/>
          </a:xfrm>
        </p:spPr>
        <p:txBody>
          <a:bodyPr/>
          <a:lstStyle/>
          <a:p>
            <a:r>
              <a:rPr lang="pt-BR" dirty="0"/>
              <a:t>A Internet das Coisas (do inglês, 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, </a:t>
            </a:r>
            <a:r>
              <a:rPr lang="pt-BR" dirty="0" err="1"/>
              <a:t>IoT</a:t>
            </a:r>
            <a:r>
              <a:rPr lang="pt-BR" dirty="0"/>
              <a:t>) , é uma rede de objetos físicos, veículos, prédios e outros que possuem tecnologia embarcada, sensores e conexão com rede capaz de coletar e transmitir dados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5" y="3516071"/>
            <a:ext cx="5006928" cy="26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3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91265" y="576649"/>
            <a:ext cx="9313347" cy="5334573"/>
          </a:xfrm>
        </p:spPr>
        <p:txBody>
          <a:bodyPr/>
          <a:lstStyle/>
          <a:p>
            <a:r>
              <a:rPr lang="pt-BR" dirty="0"/>
              <a:t>A proposta é outra: a conectividade serve para que os objetos possam ficar mais eficientes ou receber atributos complementares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As redes de comunicação não fogem daquilo que você já usa: tecnologias como Wi-Fi, Bluetooth e NFC podem ser — e são — usadas para Internet das Coisas. Mas como essas redes oferecem alcance limitado, determinadas aplicações dependem de redes móveis como 3G e 4G / LTE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65" y="3482123"/>
            <a:ext cx="4399005" cy="29280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764" y="3482122"/>
            <a:ext cx="3883848" cy="29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61968" y="510747"/>
            <a:ext cx="8431898" cy="4313081"/>
          </a:xfrm>
        </p:spPr>
        <p:txBody>
          <a:bodyPr/>
          <a:lstStyle/>
          <a:p>
            <a:r>
              <a:rPr lang="pt-BR" dirty="0"/>
              <a:t>Associamos a Internet das Coisas a um cenário futurista, mas, como o início do texto deixa claro, muito do que já temos se enquadra no conceito: </a:t>
            </a:r>
            <a:r>
              <a:rPr lang="pt-BR" dirty="0" err="1"/>
              <a:t>smart</a:t>
            </a:r>
            <a:r>
              <a:rPr lang="pt-BR" dirty="0"/>
              <a:t> TVs, </a:t>
            </a:r>
            <a:r>
              <a:rPr lang="pt-BR" dirty="0" err="1"/>
              <a:t>smartwatches</a:t>
            </a:r>
            <a:r>
              <a:rPr lang="pt-BR" dirty="0"/>
              <a:t> (que também se enquadram nos chamados "dispositivos vestíveis" ou "</a:t>
            </a:r>
            <a:r>
              <a:rPr lang="pt-BR" dirty="0" err="1"/>
              <a:t>wearables</a:t>
            </a:r>
            <a:r>
              <a:rPr lang="pt-BR" dirty="0"/>
              <a:t>"), sistemas de monitoramento, entre outros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71" y="1995616"/>
            <a:ext cx="4541108" cy="4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	 Possíveis riscos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14832" y="1729947"/>
            <a:ext cx="9189780" cy="4181276"/>
          </a:xfrm>
        </p:spPr>
        <p:txBody>
          <a:bodyPr/>
          <a:lstStyle/>
          <a:p>
            <a:r>
              <a:rPr lang="pt-BR" dirty="0"/>
              <a:t>Se a Internet das Coisas descreve um cenário em que quase tudo está conectado, é claro que há riscos associados. É por essa razão que as convenções que tratam do conceito devem levar em consideração vários parâmetros preventivos e corretivos, especialmente sobre segurança e privacidade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/>
              <a:t>Os riscos não são apenas individuais. Pode haver problemas de ordem coletiva. Pense, por exemplo, em uma cidade que tem todos os semáforos conectados. O sistema de gerenciamento de trânsito controla cada um deles de modo inteligente para diminuir congestionamentos, oferecer desvios em vias bloqueadas por acidentes e criar rotas alternativas quando há grandes eventos.</a:t>
            </a:r>
          </a:p>
        </p:txBody>
      </p:sp>
    </p:spTree>
    <p:extLst>
      <p:ext uri="{BB962C8B-B14F-4D97-AF65-F5344CB8AC3E}">
        <p14:creationId xmlns:p14="http://schemas.microsoft.com/office/powerpoint/2010/main" val="422033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25" y="473049"/>
            <a:ext cx="5264849" cy="315890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89" y="3959086"/>
            <a:ext cx="7190476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1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214184"/>
            <a:ext cx="8911687" cy="169081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Internet &lt;&gt; Criação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Internet é um sistema global de redes de computadores interligadas que utilizam um conjunto próprio de protocolos (Internet </a:t>
            </a:r>
            <a:r>
              <a:rPr lang="pt-BR" dirty="0" err="1"/>
              <a:t>Protocol</a:t>
            </a:r>
            <a:r>
              <a:rPr lang="pt-BR" dirty="0"/>
              <a:t> </a:t>
            </a:r>
            <a:r>
              <a:rPr lang="pt-BR" dirty="0" err="1"/>
              <a:t>Suite</a:t>
            </a:r>
            <a:r>
              <a:rPr lang="pt-BR" dirty="0"/>
              <a:t> ou TCP/IP) com o propósito de servir progressivamente usuários no mundo inteiro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A internet foi criada em 1969, nos Estados Unidos. Chamada de </a:t>
            </a:r>
            <a:r>
              <a:rPr lang="pt-BR" dirty="0" err="1"/>
              <a:t>Arpanet</a:t>
            </a:r>
            <a:r>
              <a:rPr lang="pt-BR" dirty="0"/>
              <a:t>, tinha como função interligar laboratórios de pesquisa. Naquele ano, um professor da Universidade da Califórnia passou para um amigo em Stanford o primeiro e-mail da história.</a:t>
            </a:r>
          </a:p>
        </p:txBody>
      </p:sp>
    </p:spTree>
    <p:extLst>
      <p:ext uri="{BB962C8B-B14F-4D97-AF65-F5344CB8AC3E}">
        <p14:creationId xmlns:p14="http://schemas.microsoft.com/office/powerpoint/2010/main" val="23178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45" y="395415"/>
            <a:ext cx="5037666" cy="377825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28" y="281081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507524" y="428705"/>
            <a:ext cx="9656483" cy="1931127"/>
          </a:xfrm>
        </p:spPr>
        <p:txBody>
          <a:bodyPr/>
          <a:lstStyle/>
          <a:p>
            <a:r>
              <a:rPr lang="pt-BR" dirty="0" smtClean="0"/>
              <a:t>            Coisas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subTitle" idx="1"/>
          </p:nvPr>
        </p:nvSpPr>
        <p:spPr>
          <a:xfrm>
            <a:off x="1878226" y="2537253"/>
            <a:ext cx="8728461" cy="1817167"/>
          </a:xfrm>
        </p:spPr>
        <p:txBody>
          <a:bodyPr>
            <a:normAutofit/>
          </a:bodyPr>
          <a:lstStyle/>
          <a:p>
            <a:r>
              <a:rPr lang="pt-BR" dirty="0"/>
              <a:t>Em filosofia, são, coisas em si, as coisas que existem mas não podem ser experimentadas pelos seres humanos, pois não podem ser intuídas. A expressão é de origem kantiana. Em princípio, a coisa em si é algo que existe por si próprio, independentemente de o sujeito perceber sua existência, tornando-o um objeto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8" y="4346747"/>
            <a:ext cx="3143250" cy="23812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5" y="4531841"/>
            <a:ext cx="3575222" cy="20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2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Sensores para aplicação (6)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1283" y="1591293"/>
            <a:ext cx="10293329" cy="4319929"/>
          </a:xfrm>
        </p:spPr>
        <p:txBody>
          <a:bodyPr/>
          <a:lstStyle/>
          <a:p>
            <a:r>
              <a:rPr lang="pt-BR" dirty="0"/>
              <a:t>Os sensores são os soldados da "Internet das Coisas", as peças de hardware que fazem o trabalho crítico dos processos de monitoramento, medições e coleta de dados. Eles são, muitas vezes, uma das primeiras coisas que as pessoas pensam ao imaginar </a:t>
            </a:r>
            <a:r>
              <a:rPr lang="pt-BR" dirty="0" err="1"/>
              <a:t>IoT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Os sensores são dispositivos sofisticados que são frequentemente usados para detectar e responder a sinais elétricos ou ópticos.</a:t>
            </a:r>
          </a:p>
        </p:txBody>
      </p:sp>
      <p:pic>
        <p:nvPicPr>
          <p:cNvPr id="1026" name="Picture 2" descr="6 tipos de sensores para aplicaÃ§Ã£o na Internet das Cois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637" y="3158586"/>
            <a:ext cx="4520955" cy="35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5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50671" y="760020"/>
            <a:ext cx="10272156" cy="60979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pt-BR" b="1" dirty="0"/>
              <a:t>1- Sensores de </a:t>
            </a:r>
            <a:r>
              <a:rPr lang="pt-BR" b="1" dirty="0" smtClean="0"/>
              <a:t>proximidade</a:t>
            </a:r>
          </a:p>
          <a:p>
            <a:pPr marL="0" indent="0">
              <a:buNone/>
            </a:pPr>
            <a:r>
              <a:rPr lang="pt-BR" dirty="0"/>
              <a:t>Sensores de </a:t>
            </a:r>
            <a:r>
              <a:rPr lang="pt-BR" dirty="0" smtClean="0"/>
              <a:t>proximidade </a:t>
            </a:r>
            <a:r>
              <a:rPr lang="pt-BR" dirty="0"/>
              <a:t>podem ser usados para monitorar a disponibilidade de espaços de estacionamento em grandes espaços como aeroportos, shoppings e estádios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b="1" dirty="0"/>
          </a:p>
          <a:p>
            <a:pPr>
              <a:buFont typeface="Wingdings" pitchFamily="2" charset="2"/>
              <a:buChar char="Ø"/>
            </a:pPr>
            <a:r>
              <a:rPr lang="pt-BR" b="1" dirty="0" smtClean="0"/>
              <a:t>2- </a:t>
            </a:r>
            <a:r>
              <a:rPr lang="pt-BR" b="1" dirty="0"/>
              <a:t>Acelerômetro e </a:t>
            </a:r>
            <a:r>
              <a:rPr lang="pt-BR" b="1" dirty="0" smtClean="0"/>
              <a:t>giroscópio</a:t>
            </a:r>
          </a:p>
          <a:p>
            <a:pPr marL="0" indent="0">
              <a:buNone/>
            </a:pPr>
            <a:r>
              <a:rPr lang="pt-BR" dirty="0"/>
              <a:t>O acelerômetro é um instrumento utilizado para detectar vibrações, inclinação e aceleração linear. É usado para a execução do </a:t>
            </a:r>
            <a:r>
              <a:rPr lang="pt-BR" dirty="0" err="1"/>
              <a:t>podômetro</a:t>
            </a:r>
            <a:r>
              <a:rPr lang="pt-BR" dirty="0"/>
              <a:t>, do nivelamento, do alerta da vibração, do antirroubo, entre outros. O giroscópio é usado para medir a velocidade angular e é usado principalmente nos mouses 3D, em jogos e no treinamento de atletas profissionais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b="1" dirty="0"/>
          </a:p>
          <a:p>
            <a:pPr>
              <a:buFont typeface="Wingdings" pitchFamily="2" charset="2"/>
              <a:buChar char="Ø"/>
            </a:pPr>
            <a:r>
              <a:rPr lang="pt-BR" b="1" dirty="0"/>
              <a:t>3- Sensores de </a:t>
            </a:r>
            <a:r>
              <a:rPr lang="pt-BR" b="1" dirty="0" smtClean="0"/>
              <a:t>temperatura</a:t>
            </a:r>
          </a:p>
          <a:p>
            <a:pPr marL="0" indent="0">
              <a:buNone/>
            </a:pPr>
            <a:r>
              <a:rPr lang="pt-BR" dirty="0"/>
              <a:t>Esses dispositivos podem ser usados em quase todos os ambientes </a:t>
            </a:r>
            <a:r>
              <a:rPr lang="pt-BR" dirty="0" err="1"/>
              <a:t>IoT</a:t>
            </a:r>
            <a:r>
              <a:rPr lang="pt-BR" dirty="0"/>
              <a:t>, desde o chão de fábrica até os campos agrícolas. Nas fábricas, esses sensores podem medir continuamente a temperatura de uma máquina para garantir que ela permaneça dentro de um limite seguro. Na fazenda, eles podem ser usados para rastrear a temperatura do solo, água e plantas para maximizar a produção.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0017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5049" y="700643"/>
            <a:ext cx="9892146" cy="615735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pt-BR" b="1" dirty="0"/>
              <a:t>4- Sensor de </a:t>
            </a:r>
            <a:r>
              <a:rPr lang="pt-BR" b="1" dirty="0" smtClean="0"/>
              <a:t>umidade</a:t>
            </a:r>
          </a:p>
          <a:p>
            <a:pPr marL="0" indent="0">
              <a:buNone/>
            </a:pPr>
            <a:r>
              <a:rPr lang="pt-BR" dirty="0"/>
              <a:t>Um sensor de umidade analógico marca a umidade relativa do ar utilizando um sistema capacitivo, que são os mais utilizados. Esse tipo de sensor é revestido geralmente de vidro ou cerâmica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b="1" dirty="0"/>
              <a:t>5- Sensor de </a:t>
            </a:r>
            <a:r>
              <a:rPr lang="pt-BR" b="1" dirty="0" smtClean="0"/>
              <a:t>pressão</a:t>
            </a:r>
          </a:p>
          <a:p>
            <a:pPr marL="0" indent="0">
              <a:buNone/>
            </a:pPr>
            <a:r>
              <a:rPr lang="pt-BR" dirty="0"/>
              <a:t>Sensores de pressão podem ser usados para determinar o fluxo de água através de tubos e notificar uma pessoa ou equipe responsável quando algo precisa ser corrigido. Eles também são usados em veículos inteligentes e aeronaves para determinar a força e a altitude, respectivamente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b="1" dirty="0"/>
              <a:t>6- Sensores de </a:t>
            </a:r>
            <a:r>
              <a:rPr lang="pt-BR" b="1" dirty="0" smtClean="0"/>
              <a:t>nível</a:t>
            </a:r>
          </a:p>
          <a:p>
            <a:pPr marL="0" indent="0">
              <a:buNone/>
            </a:pPr>
            <a:r>
              <a:rPr lang="pt-BR" dirty="0"/>
              <a:t>Os sensores de nível detectam o nível de líquidos e outros fluidos, incluindo suspensões, materiais granulares e pós que exibem uma superfície superior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40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    		</a:t>
            </a:r>
            <a:r>
              <a:rPr lang="pt-BR" dirty="0" err="1" smtClean="0"/>
              <a:t>NodeMCU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53787" y="2391204"/>
            <a:ext cx="10711543" cy="4175850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NodeMCU</a:t>
            </a:r>
            <a:r>
              <a:rPr lang="pt-BR" dirty="0"/>
              <a:t> é uma plataforma open </a:t>
            </a:r>
            <a:r>
              <a:rPr lang="pt-BR" dirty="0" err="1"/>
              <a:t>source</a:t>
            </a:r>
            <a:r>
              <a:rPr lang="pt-BR" dirty="0"/>
              <a:t> da família ESP8266 criado para ser utilizado no desenvolvimento de projetos </a:t>
            </a:r>
            <a:r>
              <a:rPr lang="pt-BR" dirty="0" err="1"/>
              <a:t>ioT</a:t>
            </a:r>
            <a:r>
              <a:rPr lang="pt-BR" dirty="0"/>
              <a:t>. Esta placa foi iniciada em 2014 e é bem interessante, pois ao contrário de alguns módulos desta família que necessitam de um conversor USB serial externo para que haja troca de informações entre computador e o módulo, o </a:t>
            </a:r>
            <a:r>
              <a:rPr lang="pt-BR" dirty="0" err="1"/>
              <a:t>NodeMCU</a:t>
            </a:r>
            <a:r>
              <a:rPr lang="pt-BR" dirty="0"/>
              <a:t> já vem com um conversor USB serial integrado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Esta plataforma é composta basicamente por um chip controlador (ESP8266 ESP-12E), uma porta micro USB para alimentação e programação, conversor USB serial integrado e já </a:t>
            </a:r>
            <a:r>
              <a:rPr lang="pt-BR" dirty="0" smtClean="0"/>
              <a:t>possui </a:t>
            </a:r>
            <a:r>
              <a:rPr lang="pt-BR" dirty="0"/>
              <a:t>WiFi nativo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Outro </a:t>
            </a:r>
            <a:r>
              <a:rPr lang="pt-BR" dirty="0"/>
              <a:t>diferencial do </a:t>
            </a:r>
            <a:r>
              <a:rPr lang="pt-BR" dirty="0" err="1"/>
              <a:t>NodeMCU</a:t>
            </a:r>
            <a:r>
              <a:rPr lang="pt-BR" dirty="0"/>
              <a:t> é a possibilidade de fazer a programação da placa via OTA (Over The Air), ou seja, através do WiFi você pode enviar os códigos para a placa.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86" y="0"/>
            <a:ext cx="4093029" cy="229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1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5044" y="380010"/>
            <a:ext cx="10379033" cy="1524990"/>
          </a:xfrm>
        </p:spPr>
        <p:txBody>
          <a:bodyPr/>
          <a:lstStyle/>
          <a:p>
            <a:r>
              <a:rPr lang="pt-BR" sz="3200" dirty="0" err="1" smtClean="0"/>
              <a:t>Raspberry</a:t>
            </a:r>
            <a:r>
              <a:rPr lang="pt-BR" sz="3200" dirty="0" smtClean="0"/>
              <a:t> </a:t>
            </a:r>
            <a:r>
              <a:rPr lang="pt-BR" sz="3200" dirty="0" err="1" smtClean="0"/>
              <a:t>Pi</a:t>
            </a:r>
            <a:r>
              <a:rPr lang="pt-BR" sz="3200" dirty="0" smtClean="0"/>
              <a:t> (Single </a:t>
            </a:r>
            <a:r>
              <a:rPr lang="pt-BR" sz="3200" dirty="0" err="1"/>
              <a:t>Board</a:t>
            </a:r>
            <a:r>
              <a:rPr lang="pt-BR" sz="3200" dirty="0"/>
              <a:t> Computer – SBC)</a:t>
            </a:r>
          </a:p>
        </p:txBody>
      </p:sp>
      <p:pic>
        <p:nvPicPr>
          <p:cNvPr id="1026" name="Picture 2" descr="Raspberry P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01" y="1051657"/>
            <a:ext cx="3810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935678" y="4001984"/>
            <a:ext cx="83008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é uma placa de computador (em inglês utiliza-se o termo Single </a:t>
            </a:r>
            <a:r>
              <a:rPr lang="pt-BR" dirty="0" err="1"/>
              <a:t>Board</a:t>
            </a:r>
            <a:r>
              <a:rPr lang="pt-BR" dirty="0"/>
              <a:t> Computer – SBC), do tamanho de um cartão de crédito (as placas mais novas já são um pouco maiores) desenvolvida por uma empresa do Reino Unido, a </a:t>
            </a:r>
            <a:r>
              <a:rPr lang="pt-BR" dirty="0" err="1"/>
              <a:t>Raspebrry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Foundation, que foi criada inicialmente para o ensino básico de computação em escolas e países em desenvolvimento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2948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433</TotalTime>
  <Words>1234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Britannic Bold</vt:lpstr>
      <vt:lpstr>Century Gothic</vt:lpstr>
      <vt:lpstr>Wingdings</vt:lpstr>
      <vt:lpstr>Wingdings 3</vt:lpstr>
      <vt:lpstr>Cacho</vt:lpstr>
      <vt:lpstr>Internet e Coisas...        IOT </vt:lpstr>
      <vt:lpstr> Internet &lt;&gt; Criação </vt:lpstr>
      <vt:lpstr>Apresentação do PowerPoint</vt:lpstr>
      <vt:lpstr>            Coisas</vt:lpstr>
      <vt:lpstr>  Sensores para aplicação (6)</vt:lpstr>
      <vt:lpstr>Apresentação do PowerPoint</vt:lpstr>
      <vt:lpstr>Apresentação do PowerPoint</vt:lpstr>
      <vt:lpstr>       NodeMCU</vt:lpstr>
      <vt:lpstr>Raspberry Pi (Single Board Computer – SBC)</vt:lpstr>
      <vt:lpstr>Apresentação do PowerPoint</vt:lpstr>
      <vt:lpstr>Apresentação do PowerPoint</vt:lpstr>
      <vt:lpstr>       IOT</vt:lpstr>
      <vt:lpstr>Apresentação do PowerPoint</vt:lpstr>
      <vt:lpstr>Apresentação do PowerPoint</vt:lpstr>
      <vt:lpstr>     Possíveis riscos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e Coisas...        IOT</dc:title>
  <dc:creator>VITOR HUGO GOMES DOS SANTOS</dc:creator>
  <cp:lastModifiedBy>VITOR HUGO GOMES DOS SANTOS</cp:lastModifiedBy>
  <cp:revision>19</cp:revision>
  <dcterms:created xsi:type="dcterms:W3CDTF">2018-04-09T11:14:34Z</dcterms:created>
  <dcterms:modified xsi:type="dcterms:W3CDTF">2018-04-16T11:29:50Z</dcterms:modified>
</cp:coreProperties>
</file>